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4" name="Shape 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64" name="Shape 1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0" name="Shape 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27" name="Shape 22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4" name="Shape 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iw-I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woObj">
  <p:cSld name="Title, Content, and 2 Conte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3" type="body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2050105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1331912" y="2708275"/>
            <a:ext cx="6335711" cy="10080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2700">
                  <a:solidFill>
                    <a:srgbClr val="EAEAEA"/>
                  </a:solidFill>
                  <a:prstDash val="solid"/>
                  <a:round/>
                  <a:headEnd len="med" w="med" type="none"/>
                  <a:tailEnd len="med" w="med" type="none"/>
                </a:ln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Arial Black"/>
              </a:rPr>
              <a:t>הסוס והרוכב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5772544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לאט לאט... הסוס התחיל לבטוח ברוכב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671" y="188640"/>
            <a:ext cx="7000875" cy="538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0" y="591185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ולשתף עימו פעולה... 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0"/>
            <a:ext cx="6896100" cy="578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se16"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5988" y="9841"/>
            <a:ext cx="6858012" cy="4968279"/>
          </a:xfrm>
          <a:prstGeom prst="rect">
            <a:avLst/>
          </a:prstGeom>
          <a:noFill/>
          <a:ln cap="flat" cmpd="sng" w="76200">
            <a:solidFill>
              <a:srgbClr val="5151F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34" name="Shape 134"/>
          <p:cNvSpPr/>
          <p:nvPr/>
        </p:nvSpPr>
        <p:spPr>
          <a:xfrm>
            <a:off x="179511" y="5288339"/>
            <a:ext cx="842493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חיש מהר, יצא הסוס לדרך כאשר הוא נותן לרוכב להוביל אותו,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וכך הם התחילו את דרכם ודהרו ביחד</a:t>
            </a:r>
            <a:r>
              <a:rPr b="1" i="1" lang="iw-I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se17"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5686" y="30801"/>
            <a:ext cx="7408312" cy="5054382"/>
          </a:xfrm>
          <a:prstGeom prst="rect">
            <a:avLst/>
          </a:prstGeom>
          <a:noFill/>
          <a:ln cap="flat" cmpd="sng" w="76200">
            <a:solidFill>
              <a:srgbClr val="5151F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40" name="Shape 140"/>
          <p:cNvSpPr/>
          <p:nvPr/>
        </p:nvSpPr>
        <p:spPr>
          <a:xfrm>
            <a:off x="27467" y="5301207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הדרך היתה ארוכה ומרתקת, הם חצו אגמים יערות וגבעות... 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0" y="10445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orse18" id="147" name="Shape 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7" y="61050"/>
            <a:ext cx="7668344" cy="5456182"/>
          </a:xfrm>
          <a:prstGeom prst="rect">
            <a:avLst/>
          </a:prstGeom>
          <a:noFill/>
          <a:ln cap="flat" cmpd="sng" w="76200">
            <a:solidFill>
              <a:srgbClr val="5151F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48" name="Shape 148"/>
          <p:cNvSpPr txBox="1"/>
          <p:nvPr/>
        </p:nvSpPr>
        <p:spPr>
          <a:xfrm>
            <a:off x="1295128" y="5728900"/>
            <a:ext cx="78488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הם עברו במדבר צחיח ושומם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se19"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655" y="22441"/>
            <a:ext cx="7655023" cy="5566797"/>
          </a:xfrm>
          <a:prstGeom prst="rect">
            <a:avLst/>
          </a:prstGeom>
          <a:noFill/>
          <a:ln cap="flat" cmpd="sng" w="76200">
            <a:solidFill>
              <a:srgbClr val="5151F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55" name="Shape 155"/>
          <p:cNvSpPr/>
          <p:nvPr/>
        </p:nvSpPr>
        <p:spPr>
          <a:xfrm>
            <a:off x="899591" y="5805264"/>
            <a:ext cx="79216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והיה לסוס חם וקשה ללכת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se20" id="160" name="Shape 1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2851" y="0"/>
            <a:ext cx="7411147" cy="558924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323528" y="5611510"/>
            <a:ext cx="8280919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הוא החל להתייאש ורצה לחזור, אך הרוכב לא ויתר וסימן לו את הכיוון הרצוי ועודד אותו שבקרוב הם יגיעו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/>
        </p:nvSpPr>
        <p:spPr>
          <a:xfrm>
            <a:off x="107504" y="5791200"/>
            <a:ext cx="91440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למרות שהדרך לא תמיד היתה קלה,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הסוס התבטל כלפי הרוכב ונתן לו להוביל. 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2583" y="21316"/>
            <a:ext cx="7610474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6215817" y="1124744"/>
            <a:ext cx="1224135" cy="864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6372200" y="1124744"/>
            <a:ext cx="1067752" cy="864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6215817" y="1124744"/>
            <a:ext cx="1224135" cy="432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683568" y="5805264"/>
            <a:ext cx="82089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לא תמיד היה ברור לאן מובילה הדרך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8321" y="188640"/>
            <a:ext cx="7048499" cy="527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se22" id="184" name="Shape 1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7703" y="0"/>
            <a:ext cx="7210965" cy="5546724"/>
          </a:xfrm>
          <a:prstGeom prst="rect">
            <a:avLst/>
          </a:prstGeom>
          <a:noFill/>
          <a:ln cap="flat" cmpd="sng" w="76200">
            <a:solidFill>
              <a:srgbClr val="5151F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85" name="Shape 185"/>
          <p:cNvSpPr/>
          <p:nvPr/>
        </p:nvSpPr>
        <p:spPr>
          <a:xfrm>
            <a:off x="0" y="5546725"/>
            <a:ext cx="91440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וכך, ככל שהדרך נמשכה, החל להרקם קשר מיוחד</a:t>
            </a: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בין הסוס לרוכב. </a:t>
            </a:r>
          </a:p>
        </p:txBody>
      </p:sp>
      <p:sp>
        <p:nvSpPr>
          <p:cNvPr id="186" name="Shape 186"/>
          <p:cNvSpPr/>
          <p:nvPr/>
        </p:nvSpPr>
        <p:spPr>
          <a:xfrm>
            <a:off x="0" y="1195387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0" y="5662612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se1" id="63" name="Shape 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2" y="0"/>
            <a:ext cx="7494820" cy="5215199"/>
          </a:xfrm>
          <a:prstGeom prst="rect">
            <a:avLst/>
          </a:prstGeom>
          <a:noFill/>
          <a:ln cap="flat" cmpd="sng" w="76200">
            <a:solidFill>
              <a:srgbClr val="5151F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64" name="Shape 64"/>
          <p:cNvSpPr/>
          <p:nvPr/>
        </p:nvSpPr>
        <p:spPr>
          <a:xfrm>
            <a:off x="537370" y="5398819"/>
            <a:ext cx="858134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היו היה סוס צעיר,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סוס פרא שמאד אהב לדהור במרחבים. 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275" y="757237"/>
            <a:ext cx="8553450" cy="534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se29" id="199" name="Shape 1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719" y="31901"/>
            <a:ext cx="6931928" cy="4956597"/>
          </a:xfrm>
          <a:prstGeom prst="rect">
            <a:avLst/>
          </a:prstGeom>
          <a:noFill/>
          <a:ln cap="flat" cmpd="sng" w="76200">
            <a:solidFill>
              <a:srgbClr val="5151F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200" name="Shape 200"/>
          <p:cNvSpPr/>
          <p:nvPr/>
        </p:nvSpPr>
        <p:spPr>
          <a:xfrm>
            <a:off x="251519" y="5013176"/>
            <a:ext cx="8455442" cy="187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2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וככל שהקשר בינהם התחזק, כך הסוס הבין יותר את רצונו של הרוכב עד  שהרוכב כבר לא היה צריך להשתמש בדורבן או  ברסן</a:t>
            </a:r>
            <a:r>
              <a:rPr b="1" i="1" lang="iw-IL"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2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סוס הבין בעצמו מתי לעצור ומתי לדהור קדימה.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481550" y="5131664"/>
            <a:ext cx="864234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הסוס המשיך בדהרתו וככל</a:t>
            </a: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שאהב את הרוכב הוא החל להרגיש</a:t>
            </a: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עד כמה הרוכב אוהב אותו ודואג לו.</a:t>
            </a:r>
          </a:p>
        </p:txBody>
      </p:sp>
      <p:pic>
        <p:nvPicPr>
          <p:cNvPr descr="horse29" id="207" name="Shape 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719" y="31901"/>
            <a:ext cx="6931928" cy="4956597"/>
          </a:xfrm>
          <a:prstGeom prst="rect">
            <a:avLst/>
          </a:prstGeom>
          <a:noFill/>
          <a:ln cap="flat" cmpd="sng" w="76200">
            <a:solidFill>
              <a:srgbClr val="5151F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orse33"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90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/>
          <p:nvPr/>
        </p:nvSpPr>
        <p:spPr>
          <a:xfrm>
            <a:off x="1403350" y="4581525"/>
            <a:ext cx="4897437" cy="2041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הוא היה בטוח כי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הרוכב מוביל אותו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אל מקום נפלא,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ואכן כך היה.</a:t>
            </a:r>
            <a:r>
              <a:rPr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0" y="3213100"/>
            <a:ext cx="8027988" cy="3455988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5151F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0" y="3284537"/>
            <a:ext cx="8027988" cy="3387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לפתע...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התגלה לסוס מקום מדהים ביופיו.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מרחבים אין סופיים של דשא,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פרחים צבעוניים,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נהר ארוך עם מים צלולים,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ושפע אין סופי</a:t>
            </a:r>
          </a:p>
        </p:txBody>
      </p:sp>
      <p:pic>
        <p:nvPicPr>
          <p:cNvPr descr="horse32" id="224" name="Shape 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825" y="152400"/>
            <a:ext cx="3887787" cy="3287713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orse32" id="232" name="Shape 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188913"/>
            <a:ext cx="8569325" cy="6419850"/>
          </a:xfrm>
          <a:prstGeom prst="rect">
            <a:avLst/>
          </a:prstGeom>
          <a:noFill/>
          <a:ln cap="flat" cmpd="sng" w="76200">
            <a:solidFill>
              <a:srgbClr val="5151F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se33" id="238" name="Shape 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90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684212" y="333375"/>
            <a:ext cx="6767512" cy="4824412"/>
          </a:xfrm>
          <a:custGeom>
            <a:pathLst>
              <a:path extrusionOk="0" h="120000" w="120000">
                <a:moveTo>
                  <a:pt x="60333" y="12150"/>
                </a:moveTo>
                <a:cubicBezTo>
                  <a:pt x="58061" y="9700"/>
                  <a:pt x="52938" y="5655"/>
                  <a:pt x="50083" y="4055"/>
                </a:cubicBezTo>
                <a:cubicBezTo>
                  <a:pt x="43694" y="844"/>
                  <a:pt x="37138" y="0"/>
                  <a:pt x="30083" y="0"/>
                </a:cubicBezTo>
                <a:cubicBezTo>
                  <a:pt x="23194" y="844"/>
                  <a:pt x="16638" y="3194"/>
                  <a:pt x="10927" y="7250"/>
                </a:cubicBezTo>
                <a:cubicBezTo>
                  <a:pt x="6388" y="12150"/>
                  <a:pt x="3194" y="17900"/>
                  <a:pt x="1344" y="23444"/>
                </a:cubicBezTo>
                <a:cubicBezTo>
                  <a:pt x="0" y="30055"/>
                  <a:pt x="1344" y="36444"/>
                  <a:pt x="3194" y="42205"/>
                </a:cubicBezTo>
                <a:lnTo>
                  <a:pt x="60333" y="120000"/>
                </a:lnTo>
                <a:lnTo>
                  <a:pt x="116638" y="42205"/>
                </a:lnTo>
                <a:cubicBezTo>
                  <a:pt x="119333" y="36444"/>
                  <a:pt x="120000" y="30055"/>
                  <a:pt x="119333" y="23444"/>
                </a:cubicBezTo>
                <a:cubicBezTo>
                  <a:pt x="117305" y="17900"/>
                  <a:pt x="113444" y="12150"/>
                  <a:pt x="109066" y="7250"/>
                </a:cubicBezTo>
                <a:cubicBezTo>
                  <a:pt x="103194" y="3194"/>
                  <a:pt x="96805" y="844"/>
                  <a:pt x="90416" y="0"/>
                </a:cubicBezTo>
                <a:cubicBezTo>
                  <a:pt x="83361" y="0"/>
                  <a:pt x="76305" y="844"/>
                  <a:pt x="70583" y="4055"/>
                </a:cubicBezTo>
                <a:cubicBezTo>
                  <a:pt x="67644" y="5655"/>
                  <a:pt x="62522" y="9700"/>
                  <a:pt x="60333" y="12150"/>
                </a:cubicBezTo>
                <a:close/>
              </a:path>
            </a:pathLst>
          </a:custGeom>
          <a:solidFill>
            <a:srgbClr val="FF6600"/>
          </a:solidFill>
          <a:ln cap="flat" cmpd="sng" w="76200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בעצם, כל השפע </a:t>
            </a: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האין סופי שהתגלה </a:t>
            </a: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היה הבעת אהבתו הגדולה</a:t>
            </a: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של הרוכב כלפי הסוס!</a:t>
            </a: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179511" y="1700808"/>
            <a:ext cx="8783959" cy="4175125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rgbClr val="5151F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179511" y="2780927"/>
            <a:ext cx="842493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ולכן, היה כדאי לסוס להקשיב לרוכב ולתת לו להוביל אותו כי כל רצונו של הרוכב זה להביע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את אהבתו ולהוביל אל מקור של שפע אינסופי.</a:t>
            </a:r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se34" id="252" name="Shape 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se35-1" id="258" name="Shape 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8519" y="0"/>
            <a:ext cx="9144000" cy="6865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se2" id="70" name="Shape 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0"/>
            <a:ext cx="7308305" cy="5282600"/>
          </a:xfrm>
          <a:prstGeom prst="rect">
            <a:avLst/>
          </a:prstGeom>
          <a:solidFill>
            <a:srgbClr val="5151F1"/>
          </a:solidFill>
          <a:ln cap="flat" cmpd="sng" w="76200">
            <a:solidFill>
              <a:srgbClr val="5151F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71" name="Shape 71"/>
          <p:cNvSpPr/>
          <p:nvPr/>
        </p:nvSpPr>
        <p:spPr>
          <a:xfrm>
            <a:off x="0" y="5589587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הסוס היה בטוח שהוא לבד לגמרי בעולם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וכל היום הוא היה דוהר ונהנה.</a:t>
            </a:r>
            <a:r>
              <a:rPr lang="iw-IL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1331912" y="2565400"/>
            <a:ext cx="6335712" cy="14398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2700">
                  <a:solidFill>
                    <a:srgbClr val="EAEAEA"/>
                  </a:solidFill>
                  <a:prstDash val="solid"/>
                  <a:round/>
                  <a:headEnd len="med" w="med" type="none"/>
                  <a:tailEnd len="med" w="med" type="none"/>
                </a:ln>
                <a:gradFill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0"/>
                </a:gradFill>
                <a:latin typeface="Arial Black"/>
              </a:rPr>
              <a:t>-סוף-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se6" id="77" name="Shape 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0"/>
            <a:ext cx="7308305" cy="5544343"/>
          </a:xfrm>
          <a:prstGeom prst="rect">
            <a:avLst/>
          </a:prstGeom>
          <a:noFill/>
          <a:ln cap="flat" cmpd="sng" w="76200">
            <a:solidFill>
              <a:srgbClr val="5151F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78" name="Shape 78"/>
          <p:cNvSpPr/>
          <p:nvPr/>
        </p:nvSpPr>
        <p:spPr>
          <a:xfrm>
            <a:off x="467543" y="5597235"/>
            <a:ext cx="856895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אבל תמיד היה רוכב סוסים שהשקיף עליו וראה בדיוק מה הוא עושה ולאן הוא דוהר. 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se8" id="84" name="Shape 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711" y="0"/>
            <a:ext cx="7164288" cy="450911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50598" y="4513905"/>
            <a:ext cx="9012233" cy="1938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יום אחד, החליט הרוכב להוביל את סוסו למקום הכי יפה בעולם.</a:t>
            </a: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הוא קפץ על גבו של סוסו וניסה לכוון אותו לרכב למקום הנהדר. </a:t>
            </a: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הסוס, שכלל לא היה רגיל שרוכבים עליו, היה מופתע ולא הבין מה הרוכב רוצה.</a:t>
            </a: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הרוכב לא היה יכול להסביר כי סוסים לא מבינים שפה של בני אדם.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196280" y="5204969"/>
            <a:ext cx="871296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בשביל שהרוכב יצליח לכוון את סוסו למקום המושלם הוא חיבר לו רסן שבאמצעותו היה מסביר לסוסו לאן עליו לפנות</a:t>
            </a:r>
          </a:p>
        </p:txBody>
      </p:sp>
      <p:pic>
        <p:nvPicPr>
          <p:cNvPr descr="horse9"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7703" y="15846"/>
            <a:ext cx="7230646" cy="5141345"/>
          </a:xfrm>
          <a:prstGeom prst="rect">
            <a:avLst/>
          </a:prstGeom>
          <a:noFill/>
          <a:ln cap="flat" cmpd="sng" w="76200">
            <a:solidFill>
              <a:srgbClr val="5151F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se10"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7703" y="18225"/>
            <a:ext cx="7227021" cy="5354990"/>
          </a:xfrm>
          <a:prstGeom prst="rect">
            <a:avLst/>
          </a:prstGeom>
          <a:noFill/>
          <a:ln cap="flat" cmpd="sng" w="76200">
            <a:solidFill>
              <a:srgbClr val="5151F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99" name="Shape 99"/>
          <p:cNvSpPr/>
          <p:nvPr/>
        </p:nvSpPr>
        <p:spPr>
          <a:xfrm>
            <a:off x="1115616" y="5780782"/>
            <a:ext cx="7848921" cy="1077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וגם חיבר דורבן שבעזרתו היה מדרבן את סוסו להתחיל לדהור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se11"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7703" y="0"/>
            <a:ext cx="7236295" cy="5427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0" y="5661025"/>
            <a:ext cx="91440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הסוס הרגיש כי הרוכב מנסה לכוון אותו לאיזה כיוון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למרות שהוא בכלל היה רוצה ללכת לכיוון ההפוך.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251519" y="4795896"/>
            <a:ext cx="8711952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הוא ניסה להשתחרר מהרוכב אך ללא הצלחה.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1" lang="iw-IL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הרוכב היה מקצועי במיוחד ושום דבר לא היה יכול להוריד אותו מהסוס, הרוכב היה נחוש להוביל את סוסו למקום המקסים ביותר </a:t>
            </a:r>
          </a:p>
        </p:txBody>
      </p:sp>
      <p:pic>
        <p:nvPicPr>
          <p:cNvPr descr="13"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1008" y="34992"/>
            <a:ext cx="7162405" cy="4774937"/>
          </a:xfrm>
          <a:prstGeom prst="rect">
            <a:avLst/>
          </a:prstGeom>
          <a:noFill/>
          <a:ln cap="flat" cmpd="sng" w="76200">
            <a:solidFill>
              <a:srgbClr val="5151F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הסוס והרוכב - מתוקן">
  <a:themeElements>
    <a:clrScheme name="clouds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